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2"/>
  </p:notesMasterIdLst>
  <p:sldIdLst>
    <p:sldId id="265" r:id="rId2"/>
    <p:sldId id="283" r:id="rId3"/>
    <p:sldId id="284" r:id="rId4"/>
    <p:sldId id="267" r:id="rId5"/>
    <p:sldId id="256" r:id="rId6"/>
    <p:sldId id="278" r:id="rId7"/>
    <p:sldId id="277" r:id="rId8"/>
    <p:sldId id="282" r:id="rId9"/>
    <p:sldId id="280" r:id="rId10"/>
    <p:sldId id="287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7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9" orient="horz" pos="2795" userDrawn="1">
          <p15:clr>
            <a:srgbClr val="A4A3A4"/>
          </p15:clr>
        </p15:guide>
        <p15:guide id="10" orient="horz" pos="1548" userDrawn="1">
          <p15:clr>
            <a:srgbClr val="A4A3A4"/>
          </p15:clr>
        </p15:guide>
        <p15:guide id="12" orient="horz" pos="663" userDrawn="1">
          <p15:clr>
            <a:srgbClr val="A4A3A4"/>
          </p15:clr>
        </p15:guide>
        <p15:guide id="13" pos="5541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2489A3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6"/>
  </p:normalViewPr>
  <p:slideViewPr>
    <p:cSldViewPr snapToGrid="0">
      <p:cViewPr varScale="1">
        <p:scale>
          <a:sx n="112" d="100"/>
          <a:sy n="112" d="100"/>
        </p:scale>
        <p:origin x="-474" y="-78"/>
      </p:cViewPr>
      <p:guideLst>
        <p:guide orient="horz" pos="3407"/>
        <p:guide orient="horz" pos="2795"/>
        <p:guide orient="horz" pos="1548"/>
        <p:guide orient="horz" pos="663"/>
        <p:guide orient="horz" pos="2160"/>
        <p:guide pos="7423"/>
        <p:guide pos="211"/>
        <p:guide pos="3840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923" y="1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BA402498-1C70-4EA6-BCD4-B94EB354A081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6" tIns="41893" rIns="83786" bIns="418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82" y="4776872"/>
            <a:ext cx="5438711" cy="3908752"/>
          </a:xfrm>
          <a:prstGeom prst="rect">
            <a:avLst/>
          </a:prstGeom>
        </p:spPr>
        <p:txBody>
          <a:bodyPr vert="horz" lIns="83786" tIns="41893" rIns="83786" bIns="4189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923" y="9428464"/>
            <a:ext cx="2946325" cy="498174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24BE5E1C-D7FB-4075-A6A3-C35F7EDAA2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3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-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2959100" cy="158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6075" y="-13527"/>
            <a:ext cx="3905925" cy="5868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28" y="4246446"/>
            <a:ext cx="9551936" cy="21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09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8652-53C3-41B2-AC95-2D0887508BAF}" type="datetime1">
              <a:rPr lang="en-US" smtClean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EAA9-790D-4450-9B3D-A0CCE79431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5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2840"/>
            <a:ext cx="10972440" cy="1246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31920" y="335160"/>
            <a:ext cx="2082960" cy="76500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  <p:sldLayoutId id="2147483688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51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175202" y="1428307"/>
            <a:ext cx="3671371" cy="5178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51294" y="1428307"/>
            <a:ext cx="3535288" cy="5178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4963" y="1446028"/>
            <a:ext cx="3535288" cy="5178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CustomShape 3"/>
          <p:cNvSpPr/>
          <p:nvPr/>
        </p:nvSpPr>
        <p:spPr>
          <a:xfrm>
            <a:off x="3744000" y="6480000"/>
            <a:ext cx="519228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2572305" y="257947"/>
            <a:ext cx="9311409" cy="100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baseline="0">
                <a:solidFill>
                  <a:srgbClr val="243746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defRPr>
            </a:lvl1pPr>
          </a:lstStyle>
          <a:p>
            <a:r>
              <a:rPr lang="ru-RU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Что необходимо определить?</a:t>
            </a:r>
            <a:endParaRPr lang="ru-RU" b="0" dirty="0">
              <a:solidFill>
                <a:schemeClr val="tx1">
                  <a:lumMod val="65000"/>
                  <a:lumOff val="35000"/>
                </a:schemeClr>
              </a:solidFill>
              <a:latin typeface="Stem Bold" panose="020B0703020203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2707608-C2ED-4B57-9CA0-C95212B1C5B6}"/>
              </a:ext>
            </a:extLst>
          </p:cNvPr>
          <p:cNvSpPr txBox="1"/>
          <p:nvPr/>
        </p:nvSpPr>
        <p:spPr>
          <a:xfrm>
            <a:off x="334962" y="1627595"/>
            <a:ext cx="354592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4BA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Параметры системы</a:t>
            </a:r>
            <a:endParaRPr lang="ru-RU" b="1" dirty="0">
              <a:solidFill>
                <a:srgbClr val="4BAC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b="1" dirty="0">
              <a:solidFill>
                <a:srgbClr val="4BAC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Длина маршрута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Значимые параметры надежности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Эксплуатационные требования</a:t>
            </a:r>
            <a:endParaRPr 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Погодные условия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Пользовательские требования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Масса контейнера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и в течение ближайшего месяца</a:t>
            </a:r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31768" y="1629722"/>
            <a:ext cx="354063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rgbClr val="4BA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Сценарий испытаний</a:t>
            </a:r>
            <a:endParaRPr lang="ru-RU" b="1" dirty="0">
              <a:solidFill>
                <a:srgbClr val="4BACC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Параметры испытаний, которые позволят однозначно и прозрачно определить соответствие требованиям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1-2 месяцев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4535" y="1623316"/>
            <a:ext cx="373270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Конкурсное задание и регламент испытаний</a:t>
            </a: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Оформление требований в юридически однозначные и всеобъемлющие документы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Утверждение конкурса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конца лета</a:t>
            </a:r>
          </a:p>
        </p:txBody>
      </p:sp>
    </p:spTree>
    <p:extLst>
      <p:ext uri="{BB962C8B-B14F-4D97-AF65-F5344CB8AC3E}">
        <p14:creationId xmlns:p14="http://schemas.microsoft.com/office/powerpoint/2010/main" val="84649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1EAA9-790D-4450-9B3D-A0CCE79431F4}" type="slidenum">
              <a:rPr lang="ru-RU" smtClean="0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15740" y="346084"/>
            <a:ext cx="5584884" cy="817953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rPr>
              <a:t>КОНКУРСЫ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rPr>
              <a:t>UP GREAT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754C94EB-342F-4F5B-83A8-F997F8C64F3B}"/>
              </a:ext>
            </a:extLst>
          </p:cNvPr>
          <p:cNvSpPr txBox="1">
            <a:spLocks/>
          </p:cNvSpPr>
          <p:nvPr/>
        </p:nvSpPr>
        <p:spPr>
          <a:xfrm>
            <a:off x="246063" y="1540102"/>
            <a:ext cx="5008562" cy="12086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Технологические конкурсы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стартовали в 2018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xmlns="" id="{80A41134-71BC-43B2-8071-4B0AEF411718}"/>
              </a:ext>
            </a:extLst>
          </p:cNvPr>
          <p:cNvSpPr txBox="1">
            <a:spLocks/>
          </p:cNvSpPr>
          <p:nvPr/>
        </p:nvSpPr>
        <p:spPr>
          <a:xfrm>
            <a:off x="5649156" y="1569051"/>
            <a:ext cx="6252299" cy="17077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2437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Команды инженеров и ученых пытаются преодолеть </a:t>
            </a:r>
            <a:r>
              <a:rPr lang="ru-RU" sz="2000" dirty="0">
                <a:solidFill>
                  <a:srgbClr val="007E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технологические барьеры </a:t>
            </a:r>
            <a:br>
              <a:rPr lang="ru-RU" sz="2000" dirty="0">
                <a:solidFill>
                  <a:srgbClr val="007E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rgbClr val="2437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различных отраслях и найти решения </a:t>
            </a:r>
            <a:r>
              <a:rPr lang="ru-RU" sz="2000" dirty="0">
                <a:solidFill>
                  <a:srgbClr val="007E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нерешенных нигде в мире</a:t>
            </a:r>
            <a:r>
              <a:rPr lang="ru-RU" sz="2000" dirty="0">
                <a:solidFill>
                  <a:srgbClr val="24374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технологических задач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A4BEA17C-322A-4EB6-85E0-3993C5121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" r="11013" b="16687"/>
          <a:stretch/>
        </p:blipFill>
        <p:spPr bwMode="auto">
          <a:xfrm>
            <a:off x="2814033" y="3470970"/>
            <a:ext cx="5368773" cy="33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FA262F9F-5B4D-4F06-A846-27F6528D2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5513" r="11260" b="14807"/>
          <a:stretch/>
        </p:blipFill>
        <p:spPr bwMode="auto">
          <a:xfrm>
            <a:off x="7811458" y="3472664"/>
            <a:ext cx="4380543" cy="33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90C710DF-F2D7-46BC-9196-52690D55F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523"/>
          <a:stretch/>
        </p:blipFill>
        <p:spPr bwMode="auto">
          <a:xfrm>
            <a:off x="-35409" y="3472776"/>
            <a:ext cx="2994439" cy="33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30659" y="3409950"/>
            <a:ext cx="12408384" cy="81876"/>
          </a:xfrm>
          <a:prstGeom prst="rect">
            <a:avLst/>
          </a:prstGeom>
          <a:solidFill>
            <a:srgbClr val="008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E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bject 23"/>
          <p:cNvSpPr>
            <a:spLocks noChangeAspect="1"/>
          </p:cNvSpPr>
          <p:nvPr/>
        </p:nvSpPr>
        <p:spPr>
          <a:xfrm>
            <a:off x="9492715" y="2437198"/>
            <a:ext cx="2169055" cy="126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8" name="object 24"/>
          <p:cNvSpPr>
            <a:spLocks noChangeAspect="1"/>
          </p:cNvSpPr>
          <p:nvPr/>
        </p:nvSpPr>
        <p:spPr>
          <a:xfrm>
            <a:off x="3482974" y="2427770"/>
            <a:ext cx="2169057" cy="12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9" name="object 25"/>
          <p:cNvSpPr>
            <a:spLocks noChangeAspect="1"/>
          </p:cNvSpPr>
          <p:nvPr/>
        </p:nvSpPr>
        <p:spPr>
          <a:xfrm>
            <a:off x="6637182" y="2442793"/>
            <a:ext cx="2175182" cy="12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 txBox="1"/>
          <p:nvPr/>
        </p:nvSpPr>
        <p:spPr>
          <a:xfrm>
            <a:off x="335989" y="3838104"/>
            <a:ext cx="2622741" cy="10084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217176">
              <a:spcBef>
                <a:spcPts val="64"/>
              </a:spcBef>
            </a:pPr>
            <a:r>
              <a:rPr sz="1300" dirty="0">
                <a:solidFill>
                  <a:srgbClr val="283646"/>
                </a:solidFill>
                <a:latin typeface="Tahoma"/>
                <a:cs typeface="Tahoma"/>
              </a:rPr>
              <a:t>Разработка 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интеллектуальной  системы, </a:t>
            </a:r>
            <a:r>
              <a:rPr sz="1300" dirty="0">
                <a:solidFill>
                  <a:srgbClr val="283646"/>
                </a:solidFill>
                <a:latin typeface="Tahoma"/>
                <a:cs typeface="Tahoma"/>
              </a:rPr>
              <a:t>чувствующей  нюансы 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естественного </a:t>
            </a:r>
            <a:r>
              <a:rPr sz="1300" dirty="0">
                <a:solidFill>
                  <a:srgbClr val="283646"/>
                </a:solidFill>
                <a:latin typeface="Tahoma"/>
                <a:cs typeface="Tahoma"/>
              </a:rPr>
              <a:t>языка,  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для выявления</a:t>
            </a:r>
            <a:r>
              <a:rPr sz="1300" spc="-9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смысловых</a:t>
            </a:r>
            <a:endParaRPr sz="1300" dirty="0">
              <a:latin typeface="Tahoma"/>
              <a:cs typeface="Tahoma"/>
            </a:endParaRPr>
          </a:p>
          <a:p>
            <a:pPr marL="7701">
              <a:spcBef>
                <a:spcPts val="9"/>
              </a:spcBef>
            </a:pPr>
            <a:r>
              <a:rPr sz="1300" dirty="0">
                <a:solidFill>
                  <a:srgbClr val="283646"/>
                </a:solidFill>
                <a:latin typeface="Tahoma"/>
                <a:cs typeface="Tahoma"/>
              </a:rPr>
              <a:t>и фактических ошибок в</a:t>
            </a:r>
            <a:r>
              <a:rPr sz="1300" spc="-30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83646"/>
                </a:solidFill>
                <a:latin typeface="Tahoma"/>
                <a:cs typeface="Tahoma"/>
              </a:rPr>
              <a:t>текстах.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2175" y="3838465"/>
            <a:ext cx="2502288" cy="80838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 indent="-385">
              <a:spcBef>
                <a:spcPts val="64"/>
              </a:spcBef>
            </a:pPr>
            <a:r>
              <a:rPr lang="ru-RU" sz="1300" spc="-3" dirty="0">
                <a:solidFill>
                  <a:srgbClr val="283646"/>
                </a:solidFill>
                <a:latin typeface="Tahoma"/>
                <a:cs typeface="Tahoma"/>
              </a:rPr>
              <a:t>Разработка </a:t>
            </a:r>
            <a:r>
              <a:rPr lang="ru-RU" sz="1300" dirty="0">
                <a:solidFill>
                  <a:srgbClr val="283646"/>
                </a:solidFill>
                <a:latin typeface="Tahoma"/>
                <a:cs typeface="Tahoma"/>
              </a:rPr>
              <a:t>беспилотных автомобилей</a:t>
            </a:r>
            <a:r>
              <a:rPr lang="en-US" sz="1300" spc="-3" dirty="0">
                <a:solidFill>
                  <a:srgbClr val="283646"/>
                </a:solidFill>
                <a:latin typeface="Tahoma"/>
                <a:cs typeface="Tahoma"/>
              </a:rPr>
              <a:t>, </a:t>
            </a:r>
            <a:r>
              <a:rPr lang="ru-RU" sz="1300" spc="-3" dirty="0">
                <a:solidFill>
                  <a:srgbClr val="283646"/>
                </a:solidFill>
                <a:latin typeface="Tahoma"/>
                <a:cs typeface="Tahoma"/>
              </a:rPr>
              <a:t>способных работать в </a:t>
            </a:r>
            <a:r>
              <a:rPr sz="1300" spc="-3" dirty="0" err="1">
                <a:solidFill>
                  <a:srgbClr val="283646"/>
                </a:solidFill>
                <a:latin typeface="Tahoma"/>
                <a:cs typeface="Tahoma"/>
              </a:rPr>
              <a:t>сложных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  </a:t>
            </a:r>
            <a:r>
              <a:rPr lang="ru-RU" sz="1300" spc="-3" dirty="0">
                <a:solidFill>
                  <a:srgbClr val="283646"/>
                </a:solidFill>
                <a:latin typeface="Tahoma"/>
                <a:cs typeface="Tahoma"/>
              </a:rPr>
              <a:t>погодных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83646"/>
                </a:solidFill>
                <a:latin typeface="Tahoma"/>
                <a:cs typeface="Tahoma"/>
              </a:rPr>
              <a:t>и 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дорожных  условиях России.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2975" y="5154140"/>
            <a:ext cx="2045303" cy="20822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00" b="1" dirty="0" err="1">
                <a:solidFill>
                  <a:srgbClr val="0696A5"/>
                </a:solidFill>
                <a:latin typeface="Tahoma"/>
                <a:cs typeface="Tahoma"/>
              </a:rPr>
              <a:t>Заверш</a:t>
            </a:r>
            <a:r>
              <a:rPr lang="ru-RU" sz="1300" b="1" dirty="0">
                <a:solidFill>
                  <a:srgbClr val="0696A5"/>
                </a:solidFill>
                <a:latin typeface="Tahoma"/>
                <a:cs typeface="Tahoma"/>
              </a:rPr>
              <a:t>ё</a:t>
            </a:r>
            <a:r>
              <a:rPr sz="1300" b="1" dirty="0">
                <a:solidFill>
                  <a:srgbClr val="0696A5"/>
                </a:solidFill>
                <a:latin typeface="Tahoma"/>
                <a:cs typeface="Tahoma"/>
              </a:rPr>
              <a:t>н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2852" y="5154186"/>
            <a:ext cx="2045303" cy="20822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00" b="1" dirty="0" err="1">
                <a:solidFill>
                  <a:srgbClr val="0696A5"/>
                </a:solidFill>
                <a:latin typeface="Tahoma"/>
                <a:cs typeface="Tahoma"/>
              </a:rPr>
              <a:t>Заверш</a:t>
            </a:r>
            <a:r>
              <a:rPr lang="ru-RU" sz="1300" b="1" dirty="0">
                <a:solidFill>
                  <a:srgbClr val="0696A5"/>
                </a:solidFill>
                <a:latin typeface="Tahoma"/>
                <a:cs typeface="Tahoma"/>
              </a:rPr>
              <a:t>ё</a:t>
            </a:r>
            <a:r>
              <a:rPr sz="1300" b="1" dirty="0">
                <a:solidFill>
                  <a:srgbClr val="0696A5"/>
                </a:solidFill>
                <a:latin typeface="Tahoma"/>
                <a:cs typeface="Tahoma"/>
              </a:rPr>
              <a:t>н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516663" y="5128955"/>
            <a:ext cx="2045303" cy="20822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1300" b="1" dirty="0" err="1">
                <a:solidFill>
                  <a:srgbClr val="0696A5"/>
                </a:solidFill>
                <a:latin typeface="Tahoma"/>
                <a:cs typeface="Tahoma"/>
              </a:rPr>
              <a:t>Заверш</a:t>
            </a:r>
            <a:r>
              <a:rPr lang="ru-RU" sz="1300" b="1" dirty="0">
                <a:solidFill>
                  <a:srgbClr val="0696A5"/>
                </a:solidFill>
                <a:latin typeface="Tahoma"/>
                <a:cs typeface="Tahoma"/>
              </a:rPr>
              <a:t>ё</a:t>
            </a:r>
            <a:r>
              <a:rPr sz="1300" b="1" dirty="0">
                <a:solidFill>
                  <a:srgbClr val="0696A5"/>
                </a:solidFill>
                <a:latin typeface="Tahoma"/>
                <a:cs typeface="Tahoma"/>
              </a:rPr>
              <a:t>н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6037" y="5154140"/>
            <a:ext cx="2398695" cy="20822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lang="ru-RU" sz="1300" b="1" spc="-3" dirty="0" smtClean="0">
                <a:solidFill>
                  <a:srgbClr val="0696A5"/>
                </a:solidFill>
                <a:latin typeface="Tahoma"/>
                <a:cs typeface="Tahoma"/>
              </a:rPr>
              <a:t>Прошел 1 цикл испытаний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2852" y="3833797"/>
            <a:ext cx="2474798" cy="80838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>
              <a:spcBef>
                <a:spcPts val="64"/>
              </a:spcBef>
            </a:pPr>
            <a:r>
              <a:rPr lang="ru-RU" sz="1300" spc="-3" dirty="0">
                <a:solidFill>
                  <a:srgbClr val="283646"/>
                </a:solidFill>
                <a:latin typeface="Tahoma"/>
                <a:cs typeface="Tahoma"/>
              </a:rPr>
              <a:t>Развитие компьютерного зрения для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dirty="0" err="1">
                <a:solidFill>
                  <a:srgbClr val="283646"/>
                </a:solidFill>
                <a:latin typeface="Tahoma"/>
                <a:cs typeface="Tahoma"/>
              </a:rPr>
              <a:t>распозна</a:t>
            </a:r>
            <a:r>
              <a:rPr sz="1300" spc="-3" dirty="0" err="1">
                <a:solidFill>
                  <a:srgbClr val="283646"/>
                </a:solidFill>
                <a:latin typeface="Tahoma"/>
                <a:cs typeface="Tahoma"/>
              </a:rPr>
              <a:t>вания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spc="-3" dirty="0" err="1">
                <a:solidFill>
                  <a:srgbClr val="283646"/>
                </a:solidFill>
                <a:latin typeface="Tahoma"/>
                <a:cs typeface="Tahoma"/>
              </a:rPr>
              <a:t>дорожной</a:t>
            </a:r>
            <a:r>
              <a:rPr sz="1300" spc="-6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dirty="0" err="1">
                <a:solidFill>
                  <a:srgbClr val="283646"/>
                </a:solidFill>
                <a:latin typeface="Tahoma"/>
                <a:cs typeface="Tahoma"/>
              </a:rPr>
              <a:t>обстановки</a:t>
            </a:r>
            <a:r>
              <a:rPr lang="ru-RU" sz="1300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283646"/>
                </a:solidFill>
                <a:latin typeface="Tahoma"/>
                <a:cs typeface="Tahoma"/>
              </a:rPr>
              <a:t>в 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сложных погодных</a:t>
            </a:r>
            <a:r>
              <a:rPr sz="1300" spc="-18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условиях.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80313" y="3833797"/>
            <a:ext cx="2564869" cy="808384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285717">
              <a:spcBef>
                <a:spcPts val="64"/>
              </a:spcBef>
            </a:pP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Создание </a:t>
            </a:r>
            <a:r>
              <a:rPr sz="1300" spc="-3" dirty="0" err="1">
                <a:solidFill>
                  <a:srgbClr val="283646"/>
                </a:solidFill>
                <a:latin typeface="Tahoma"/>
                <a:cs typeface="Tahoma"/>
              </a:rPr>
              <a:t>энергоустановок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  </a:t>
            </a:r>
            <a:r>
              <a:rPr sz="1300" dirty="0">
                <a:solidFill>
                  <a:srgbClr val="283646"/>
                </a:solidFill>
                <a:latin typeface="Tahoma"/>
                <a:cs typeface="Tahoma"/>
              </a:rPr>
              <a:t>на</a:t>
            </a:r>
            <a:r>
              <a:rPr lang="ru-RU" sz="1300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spc="-3" dirty="0" err="1">
                <a:solidFill>
                  <a:srgbClr val="283646"/>
                </a:solidFill>
                <a:latin typeface="Tahoma"/>
                <a:cs typeface="Tahoma"/>
              </a:rPr>
              <a:t>водородных</a:t>
            </a:r>
            <a:r>
              <a:rPr sz="1300" spc="-3" dirty="0">
                <a:solidFill>
                  <a:srgbClr val="283646"/>
                </a:solidFill>
                <a:latin typeface="Tahoma"/>
                <a:cs typeface="Tahoma"/>
              </a:rPr>
              <a:t> </a:t>
            </a:r>
            <a:r>
              <a:rPr sz="1300" dirty="0" err="1">
                <a:solidFill>
                  <a:srgbClr val="283646"/>
                </a:solidFill>
                <a:latin typeface="Tahoma"/>
                <a:cs typeface="Tahoma"/>
              </a:rPr>
              <a:t>топливных</a:t>
            </a:r>
            <a:r>
              <a:rPr sz="1300" dirty="0">
                <a:solidFill>
                  <a:srgbClr val="283646"/>
                </a:solidFill>
                <a:latin typeface="Tahoma"/>
                <a:cs typeface="Tahoma"/>
              </a:rPr>
              <a:t>  </a:t>
            </a:r>
            <a:r>
              <a:rPr sz="1300" spc="-3" dirty="0" err="1">
                <a:solidFill>
                  <a:srgbClr val="283646"/>
                </a:solidFill>
                <a:latin typeface="Tahoma"/>
                <a:cs typeface="Tahoma"/>
              </a:rPr>
              <a:t>элементах</a:t>
            </a:r>
            <a:r>
              <a:rPr lang="ru-RU" sz="1300" spc="-3" dirty="0">
                <a:solidFill>
                  <a:srgbClr val="283646"/>
                </a:solidFill>
                <a:latin typeface="Tahoma"/>
                <a:cs typeface="Tahoma"/>
              </a:rPr>
              <a:t> для беспилотных летательных аппаратов.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23" name="object 12"/>
          <p:cNvSpPr txBox="1"/>
          <p:nvPr/>
        </p:nvSpPr>
        <p:spPr>
          <a:xfrm>
            <a:off x="3482974" y="4901418"/>
            <a:ext cx="1514072" cy="2070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300" b="1" spc="-6" dirty="0">
                <a:solidFill>
                  <a:srgbClr val="0696A5"/>
                </a:solidFill>
                <a:latin typeface="Tahoma"/>
                <a:cs typeface="Tahoma"/>
              </a:rPr>
              <a:t>175 млн</a:t>
            </a:r>
            <a:r>
              <a:rPr sz="1300" b="1" spc="-27" dirty="0">
                <a:solidFill>
                  <a:srgbClr val="0696A5"/>
                </a:solidFill>
                <a:latin typeface="Tahoma"/>
                <a:cs typeface="Tahoma"/>
              </a:rPr>
              <a:t> </a:t>
            </a:r>
            <a:r>
              <a:rPr sz="1300" b="1" spc="-9" dirty="0">
                <a:solidFill>
                  <a:srgbClr val="0696A5"/>
                </a:solidFill>
                <a:latin typeface="Tahoma"/>
                <a:cs typeface="Tahoma"/>
              </a:rPr>
              <a:t>рублей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24" name="object 13"/>
          <p:cNvSpPr txBox="1"/>
          <p:nvPr/>
        </p:nvSpPr>
        <p:spPr>
          <a:xfrm>
            <a:off x="6662852" y="4901418"/>
            <a:ext cx="1284064" cy="2070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300" b="1" spc="-6" dirty="0">
                <a:solidFill>
                  <a:srgbClr val="0696A5"/>
                </a:solidFill>
                <a:latin typeface="Tahoma"/>
                <a:cs typeface="Tahoma"/>
              </a:rPr>
              <a:t>3 млн</a:t>
            </a:r>
            <a:r>
              <a:rPr sz="1300" b="1" spc="-33" dirty="0">
                <a:solidFill>
                  <a:srgbClr val="0696A5"/>
                </a:solidFill>
                <a:latin typeface="Tahoma"/>
                <a:cs typeface="Tahoma"/>
              </a:rPr>
              <a:t> </a:t>
            </a:r>
            <a:r>
              <a:rPr sz="1300" b="1" spc="-9" dirty="0">
                <a:solidFill>
                  <a:srgbClr val="0696A5"/>
                </a:solidFill>
                <a:latin typeface="Tahoma"/>
                <a:cs typeface="Tahoma"/>
              </a:rPr>
              <a:t>рублей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25" name="object 14"/>
          <p:cNvSpPr txBox="1"/>
          <p:nvPr/>
        </p:nvSpPr>
        <p:spPr>
          <a:xfrm>
            <a:off x="9492715" y="4901417"/>
            <a:ext cx="1399510" cy="2070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300" b="1" spc="-6" dirty="0">
                <a:solidFill>
                  <a:srgbClr val="0696A5"/>
                </a:solidFill>
                <a:latin typeface="Tahoma"/>
                <a:cs typeface="Tahoma"/>
              </a:rPr>
              <a:t>60 млн</a:t>
            </a:r>
            <a:r>
              <a:rPr sz="1300" b="1" spc="-30" dirty="0">
                <a:solidFill>
                  <a:srgbClr val="0696A5"/>
                </a:solidFill>
                <a:latin typeface="Tahoma"/>
                <a:cs typeface="Tahoma"/>
              </a:rPr>
              <a:t> </a:t>
            </a:r>
            <a:r>
              <a:rPr sz="1300" b="1" spc="-9" dirty="0">
                <a:solidFill>
                  <a:srgbClr val="0696A5"/>
                </a:solidFill>
                <a:latin typeface="Tahoma"/>
                <a:cs typeface="Tahoma"/>
              </a:rPr>
              <a:t>рублей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26" name="object 12"/>
          <p:cNvSpPr txBox="1"/>
          <p:nvPr/>
        </p:nvSpPr>
        <p:spPr>
          <a:xfrm>
            <a:off x="325499" y="4954215"/>
            <a:ext cx="1514072" cy="207053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ru-RU" sz="1300" b="1" spc="-6" dirty="0">
                <a:solidFill>
                  <a:srgbClr val="0696A5"/>
                </a:solidFill>
                <a:latin typeface="Tahoma"/>
                <a:cs typeface="Tahoma"/>
              </a:rPr>
              <a:t>200</a:t>
            </a:r>
            <a:r>
              <a:rPr sz="1300" b="1" spc="-6" dirty="0">
                <a:solidFill>
                  <a:srgbClr val="0696A5"/>
                </a:solidFill>
                <a:latin typeface="Tahoma"/>
                <a:cs typeface="Tahoma"/>
              </a:rPr>
              <a:t> млн</a:t>
            </a:r>
            <a:r>
              <a:rPr sz="1300" b="1" spc="-27" dirty="0">
                <a:solidFill>
                  <a:srgbClr val="0696A5"/>
                </a:solidFill>
                <a:latin typeface="Tahoma"/>
                <a:cs typeface="Tahoma"/>
              </a:rPr>
              <a:t> </a:t>
            </a:r>
            <a:r>
              <a:rPr sz="1300" b="1" spc="-9" dirty="0">
                <a:solidFill>
                  <a:srgbClr val="0696A5"/>
                </a:solidFill>
                <a:latin typeface="Tahoma"/>
                <a:cs typeface="Tahoma"/>
              </a:rPr>
              <a:t>рублей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/>
          <a:stretch/>
        </p:blipFill>
        <p:spPr bwMode="auto">
          <a:xfrm>
            <a:off x="335989" y="2420175"/>
            <a:ext cx="2232481" cy="12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Название 1"/>
          <p:cNvSpPr txBox="1">
            <a:spLocks/>
          </p:cNvSpPr>
          <p:nvPr/>
        </p:nvSpPr>
        <p:spPr>
          <a:xfrm>
            <a:off x="2970794" y="257947"/>
            <a:ext cx="8934186" cy="100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baseline="0">
                <a:solidFill>
                  <a:srgbClr val="243746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КОНКУРСЫ</a:t>
            </a: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19732" r="14049" b="25762"/>
          <a:stretch/>
        </p:blipFill>
        <p:spPr>
          <a:xfrm>
            <a:off x="9242595" y="5599315"/>
            <a:ext cx="1874947" cy="923716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4522" r="11563"/>
          <a:stretch/>
        </p:blipFill>
        <p:spPr>
          <a:xfrm>
            <a:off x="3473802" y="5431265"/>
            <a:ext cx="1589038" cy="1306327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1" t="15163" r="24054" b="15746"/>
          <a:stretch/>
        </p:blipFill>
        <p:spPr>
          <a:xfrm>
            <a:off x="6500347" y="5449553"/>
            <a:ext cx="1223904" cy="1113413"/>
          </a:xfrm>
          <a:prstGeom prst="rect">
            <a:avLst/>
          </a:prstGeom>
        </p:spPr>
      </p:pic>
      <p:pic>
        <p:nvPicPr>
          <p:cNvPr id="4097" name="Рисунок 40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0" y="5314090"/>
            <a:ext cx="2096367" cy="14959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8926" y="1673888"/>
            <a:ext cx="3112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marR="3081"/>
            <a:r>
              <a:rPr lang="ru-RU" b="1" dirty="0">
                <a:solidFill>
                  <a:srgbClr val="4BA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конкурса в разработке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518" y="1678378"/>
            <a:ext cx="279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2" marR="3081"/>
            <a:r>
              <a:rPr lang="ru-RU" b="1" dirty="0">
                <a:solidFill>
                  <a:srgbClr val="4BA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конкурса завершены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866" y="1670673"/>
            <a:ext cx="2494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2" marR="3081"/>
            <a:r>
              <a:rPr lang="ru-RU" b="1" dirty="0">
                <a:solidFill>
                  <a:srgbClr val="4BA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конкурс активный</a:t>
            </a:r>
          </a:p>
        </p:txBody>
      </p:sp>
    </p:spTree>
    <p:extLst>
      <p:ext uri="{BB962C8B-B14F-4D97-AF65-F5344CB8AC3E}">
        <p14:creationId xmlns:p14="http://schemas.microsoft.com/office/powerpoint/2010/main" val="110814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Прямая соединительная линия 40"/>
          <p:cNvCxnSpPr/>
          <p:nvPr/>
        </p:nvCxnSpPr>
        <p:spPr>
          <a:xfrm>
            <a:off x="2741058" y="3068342"/>
            <a:ext cx="0" cy="365461"/>
          </a:xfrm>
          <a:prstGeom prst="line">
            <a:avLst/>
          </a:prstGeom>
          <a:ln>
            <a:solidFill>
              <a:srgbClr val="4BACC6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18390" y="2423730"/>
            <a:ext cx="556562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Технологический барьер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(из Постановления Правительства РФ) </a:t>
            </a: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научно-технологическая проблема, препятствующая появлению нового продукта или технологии, или не достигнутый в мире уровень возможностей (характеристик) технологий, обеспечивающих существенный рост спроса на такую технологию и на создание новых продуктов (устройств) на ее основе, для реализации приоритетов научно-технологического развития.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047842" y="384368"/>
            <a:ext cx="8914644" cy="5039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23408E"/>
              </a:solidFill>
              <a:latin typeface="Stem Light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Название 1"/>
          <p:cNvSpPr txBox="1">
            <a:spLocks/>
          </p:cNvSpPr>
          <p:nvPr/>
        </p:nvSpPr>
        <p:spPr>
          <a:xfrm>
            <a:off x="2970794" y="257947"/>
            <a:ext cx="8934186" cy="100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baseline="0">
                <a:solidFill>
                  <a:srgbClr val="243746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ТЕХНОЛОГИЧЕСКИЙ БАРЬЕР</a:t>
            </a:r>
          </a:p>
        </p:txBody>
      </p:sp>
      <p:sp>
        <p:nvSpPr>
          <p:cNvPr id="21" name="Номер слайда 2">
            <a:extLst>
              <a:ext uri="{FF2B5EF4-FFF2-40B4-BE49-F238E27FC236}">
                <a16:creationId xmlns:a16="http://schemas.microsoft.com/office/drawing/2014/main" xmlns="" id="{3AA025F1-1CE6-624A-B139-9A8DE8D65C7C}"/>
              </a:ext>
            </a:extLst>
          </p:cNvPr>
          <p:cNvSpPr txBox="1">
            <a:spLocks/>
          </p:cNvSpPr>
          <p:nvPr/>
        </p:nvSpPr>
        <p:spPr>
          <a:xfrm>
            <a:off x="11128248" y="6405374"/>
            <a:ext cx="1063752" cy="367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6F15528-21DE-4FAA-801E-634DDDAF4B2B}" type="slidenum">
              <a:rPr lang="ru-RU" b="1" smtClean="0">
                <a:latin typeface="Consolas" panose="020B0609020204030204" pitchFamily="49" charset="0"/>
              </a:rPr>
              <a:pPr algn="ctr"/>
              <a:t>4</a:t>
            </a:fld>
            <a:endParaRPr lang="ru-RU" b="1" dirty="0">
              <a:latin typeface="Consolas" panose="020B0609020204030204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300" y="1566595"/>
            <a:ext cx="9591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отличить ТЕХНОЛОГИЧЕСКИЙ БАРЬЕР от ИНЖЕНЕРНОЙ ЗАДАЧИ?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4963" y="2352065"/>
            <a:ext cx="4960051" cy="904240"/>
          </a:xfrm>
          <a:prstGeom prst="rect">
            <a:avLst/>
          </a:prstGeom>
          <a:solidFill>
            <a:srgbClr val="4BACC6"/>
          </a:solidFill>
          <a:ln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01749" y="2575946"/>
            <a:ext cx="393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Технологическая проблема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4964" y="3740181"/>
            <a:ext cx="2245036" cy="71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4963" y="3768627"/>
            <a:ext cx="218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Знаем,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решить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4964" y="4855795"/>
            <a:ext cx="2245036" cy="7166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34963" y="4941094"/>
            <a:ext cx="232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Инженерная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074743" y="3758364"/>
            <a:ext cx="2184655" cy="716400"/>
          </a:xfrm>
          <a:prstGeom prst="rect">
            <a:avLst/>
          </a:prstGeom>
          <a:solidFill>
            <a:srgbClr val="C80000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073844" y="4852799"/>
            <a:ext cx="2184655" cy="71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074743" y="3801916"/>
            <a:ext cx="218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знаем, </a:t>
            </a:r>
            <a:b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решить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72945" y="4922868"/>
            <a:ext cx="218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Технологический барьер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476011" y="3423643"/>
            <a:ext cx="2700000" cy="0"/>
          </a:xfrm>
          <a:prstGeom prst="line">
            <a:avLst/>
          </a:prstGeom>
          <a:ln>
            <a:solidFill>
              <a:srgbClr val="4BAC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486772" y="3411346"/>
            <a:ext cx="0" cy="306378"/>
          </a:xfrm>
          <a:prstGeom prst="straightConnector1">
            <a:avLst/>
          </a:prstGeom>
          <a:ln>
            <a:solidFill>
              <a:srgbClr val="4BACC6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4165272" y="3411346"/>
            <a:ext cx="0" cy="306378"/>
          </a:xfrm>
          <a:prstGeom prst="straightConnector1">
            <a:avLst/>
          </a:prstGeom>
          <a:ln>
            <a:solidFill>
              <a:srgbClr val="4BACC6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476011" y="4483231"/>
            <a:ext cx="0" cy="306378"/>
          </a:xfrm>
          <a:prstGeom prst="straightConnector1">
            <a:avLst/>
          </a:prstGeom>
          <a:ln>
            <a:solidFill>
              <a:srgbClr val="4BACC6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165272" y="4514699"/>
            <a:ext cx="0" cy="306378"/>
          </a:xfrm>
          <a:prstGeom prst="straightConnector1">
            <a:avLst/>
          </a:prstGeom>
          <a:ln>
            <a:solidFill>
              <a:srgbClr val="4BACC6"/>
            </a:solidFill>
            <a:tailEnd type="triangle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564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3"/>
          <p:cNvSpPr/>
          <p:nvPr/>
        </p:nvSpPr>
        <p:spPr>
          <a:xfrm>
            <a:off x="2980944" y="323820"/>
            <a:ext cx="9211056" cy="115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3" t="6860" b="13192"/>
          <a:stretch/>
        </p:blipFill>
        <p:spPr>
          <a:xfrm>
            <a:off x="-165100" y="4318000"/>
            <a:ext cx="626110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Название 1"/>
          <p:cNvSpPr txBox="1">
            <a:spLocks/>
          </p:cNvSpPr>
          <p:nvPr/>
        </p:nvSpPr>
        <p:spPr>
          <a:xfrm>
            <a:off x="2593571" y="215415"/>
            <a:ext cx="9311409" cy="100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baseline="0">
                <a:solidFill>
                  <a:srgbClr val="243746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defRPr>
            </a:lvl1pPr>
          </a:lstStyle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КОНКУРС В ОБЛАСТИ</a:t>
            </a:r>
          </a:p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БЕСПИЛОТНЫХ АВИАЦИОННЫХ СИСТЕМ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2836" y="1555886"/>
            <a:ext cx="5765497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600"/>
              </a:spcAft>
              <a:buClr>
                <a:srgbClr val="0596A5"/>
              </a:buClr>
              <a:buSzPct val="120000"/>
            </a:pPr>
            <a:r>
              <a:rPr lang="ru-RU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Преимущества: </a:t>
            </a: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самая развивающаяся отрасль робототехники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заинтересованность заказчиков, готовых использовать данную технологию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вовлеченность населения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НИРов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ОКРов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проводится в ВУЗах и компаниях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большое количество команд в России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зрелищность испытаний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3800" y="1372896"/>
            <a:ext cx="5988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Недостатки:</a:t>
            </a: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каждая команда решает свою задачу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хаотичное развитие отрасли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импортные комплектующие (моторы, редукторы)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lvl="1" indent="-357188">
              <a:buClr>
                <a:srgbClr val="0596A5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регуляторные ограничения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5" b="10105"/>
          <a:stretch/>
        </p:blipFill>
        <p:spPr>
          <a:xfrm>
            <a:off x="6096000" y="4279900"/>
            <a:ext cx="6096000" cy="25781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-114300" y="4260850"/>
            <a:ext cx="12408384" cy="81876"/>
          </a:xfrm>
          <a:prstGeom prst="rect">
            <a:avLst/>
          </a:prstGeom>
          <a:solidFill>
            <a:srgbClr val="008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E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1"/>
          <a:stretch/>
        </p:blipFill>
        <p:spPr>
          <a:xfrm>
            <a:off x="6096000" y="3641387"/>
            <a:ext cx="6096001" cy="3216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325800" y="1345608"/>
            <a:ext cx="6641928" cy="44608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/>
          <a:lstStyle/>
          <a:p>
            <a:pPr marL="457200" indent="-457200">
              <a:lnSpc>
                <a:spcPct val="100000"/>
              </a:lnSpc>
              <a:buAutoNum type="arabicPeriod"/>
            </a:pPr>
            <a:endParaRPr lang="ru-RU" sz="2000" b="0" strike="noStrike" spc="-1" dirty="0">
              <a:solidFill>
                <a:srgbClr val="363636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837" y="1554372"/>
            <a:ext cx="119601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0596A5"/>
              </a:buClr>
            </a:pPr>
            <a:r>
              <a:rPr lang="ru-RU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конкурса позволит:</a:t>
            </a:r>
          </a:p>
          <a:p>
            <a:pPr marL="357188" indent="-357188">
              <a:spcAft>
                <a:spcPts val="600"/>
              </a:spcAft>
              <a:buClr>
                <a:srgbClr val="0596A5"/>
              </a:buClr>
              <a:buFont typeface="+mj-lt"/>
              <a:buAutoNum type="arabicPeriod"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объединить команды вокруг решения важной задачи, работа над которой способна улучшить технологический уровень отрасли и каждого участника</a:t>
            </a:r>
            <a:r>
              <a:rPr lang="en-US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kern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357188">
              <a:spcAft>
                <a:spcPts val="600"/>
              </a:spcAft>
              <a:buClr>
                <a:srgbClr val="0596A5"/>
              </a:buClr>
              <a:buFont typeface="+mj-lt"/>
              <a:buAutoNum type="arabicPeriod"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преодолеть барьер и совершить рывок развития в отрасли;</a:t>
            </a:r>
          </a:p>
          <a:p>
            <a:pPr marL="357188" indent="-357188">
              <a:spcAft>
                <a:spcPts val="600"/>
              </a:spcAft>
              <a:buClr>
                <a:srgbClr val="0596A5"/>
              </a:buClr>
              <a:buFont typeface="+mj-lt"/>
              <a:buAutoNum type="arabicPeriod"/>
            </a:pPr>
            <a:r>
              <a:rPr lang="ru-RU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продемонстрировать решения команд.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>
          <a:xfrm>
            <a:off x="0" y="3619500"/>
            <a:ext cx="609600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азвание 1"/>
          <p:cNvSpPr txBox="1">
            <a:spLocks/>
          </p:cNvSpPr>
          <p:nvPr/>
        </p:nvSpPr>
        <p:spPr>
          <a:xfrm>
            <a:off x="2593571" y="215415"/>
            <a:ext cx="9311409" cy="100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baseline="0">
                <a:solidFill>
                  <a:srgbClr val="243746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defRPr>
            </a:lvl1pPr>
          </a:lstStyle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КОНКУРС В ОБЛАСТИ</a:t>
            </a:r>
          </a:p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БЕСПИЛОТНЫХ АВИАЦИОННЫХ СИСТЕМ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08192" y="3587750"/>
            <a:ext cx="12408384" cy="81876"/>
          </a:xfrm>
          <a:prstGeom prst="rect">
            <a:avLst/>
          </a:prstGeom>
          <a:solidFill>
            <a:srgbClr val="008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E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839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2"/>
          <p:cNvSpPr/>
          <p:nvPr/>
        </p:nvSpPr>
        <p:spPr>
          <a:xfrm>
            <a:off x="325475" y="1567683"/>
            <a:ext cx="4881525" cy="12898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/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Технологический барьер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создание технологии, повышающей надежность БАС до уровня востребованного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рентабельного коммерческими сервисами.</a:t>
            </a:r>
          </a:p>
          <a:p>
            <a:pPr marL="12600"/>
            <a:endParaRPr lang="ru-RU" sz="2000" b="0" strike="noStrike" spc="-7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FFFF"/>
                </a:solidFill>
              </a:u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3744000" y="6480000"/>
            <a:ext cx="5192280" cy="37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5" b="27283"/>
          <a:stretch/>
        </p:blipFill>
        <p:spPr>
          <a:xfrm>
            <a:off x="6096000" y="1665288"/>
            <a:ext cx="6096000" cy="242237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Название 1"/>
          <p:cNvSpPr txBox="1">
            <a:spLocks/>
          </p:cNvSpPr>
          <p:nvPr/>
        </p:nvSpPr>
        <p:spPr>
          <a:xfrm>
            <a:off x="2593571" y="215415"/>
            <a:ext cx="9311409" cy="100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baseline="0">
                <a:solidFill>
                  <a:srgbClr val="243746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defRPr>
            </a:lvl1pPr>
          </a:lstStyle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КОНКУРС В ОБЛАСТИ</a:t>
            </a:r>
          </a:p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БЕСПИЛОТНЫХ АВИАЦИОННЫХ СИСТЕМ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6063" y="3779034"/>
            <a:ext cx="5473700" cy="293926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2616"/>
              </a:spcBef>
              <a:spcAft>
                <a:spcPts val="60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Технологическая задача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создание изделия с показателем надежности Х: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безотказность;</a:t>
            </a:r>
          </a:p>
          <a:p>
            <a:pPr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ремонтопригодность;</a:t>
            </a:r>
          </a:p>
          <a:p>
            <a:pPr lvl="0" indent="-342900">
              <a:buFont typeface="+mj-lt"/>
              <a:buAutoNum type="arabicPeriod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долговечность;</a:t>
            </a:r>
          </a:p>
          <a:p>
            <a:pPr lvl="0" indent="-342900">
              <a:buFont typeface="+mj-lt"/>
              <a:buAutoNum type="arabicPeriod" startAt="4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живучесть;</a:t>
            </a:r>
          </a:p>
          <a:p>
            <a:pPr lvl="0" indent="-342900">
              <a:buFont typeface="+mj-lt"/>
              <a:buAutoNum type="arabicPeriod" startAt="4"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сохраняемость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0" indent="-342900">
              <a:buFont typeface="+mj-lt"/>
              <a:buAutoNum type="arabicPeriod" startAt="4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наработка на отказ;</a:t>
            </a:r>
          </a:p>
          <a:p>
            <a:pPr lvl="0" indent="-342900">
              <a:buFont typeface="+mj-lt"/>
              <a:buAutoNum type="arabicPeriod" startAt="4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ресурс.</a:t>
            </a:r>
          </a:p>
          <a:p>
            <a:pPr lvl="0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6" b="12137"/>
          <a:stretch/>
        </p:blipFill>
        <p:spPr>
          <a:xfrm>
            <a:off x="6096000" y="3857812"/>
            <a:ext cx="6096000" cy="300018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49527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F90BA493-7933-4A51-8F19-DA74ED9729B4}"/>
              </a:ext>
            </a:extLst>
          </p:cNvPr>
          <p:cNvCxnSpPr>
            <a:cxnSpLocks/>
          </p:cNvCxnSpPr>
          <p:nvPr/>
        </p:nvCxnSpPr>
        <p:spPr>
          <a:xfrm>
            <a:off x="816746" y="1840986"/>
            <a:ext cx="9729926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66935974-7780-423A-AFD5-937118E1E5B5}"/>
              </a:ext>
            </a:extLst>
          </p:cNvPr>
          <p:cNvCxnSpPr>
            <a:cxnSpLocks/>
          </p:cNvCxnSpPr>
          <p:nvPr/>
        </p:nvCxnSpPr>
        <p:spPr>
          <a:xfrm>
            <a:off x="1164454" y="1512513"/>
            <a:ext cx="0" cy="485608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02866D-8334-47CC-AE3C-10AD0ED649DB}"/>
              </a:ext>
            </a:extLst>
          </p:cNvPr>
          <p:cNvSpPr txBox="1"/>
          <p:nvPr/>
        </p:nvSpPr>
        <p:spPr>
          <a:xfrm>
            <a:off x="10342484" y="1471654"/>
            <a:ext cx="85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l,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1CE243-2315-4DF9-9C10-2E3A5630CE3F}"/>
              </a:ext>
            </a:extLst>
          </p:cNvPr>
          <p:cNvSpPr txBox="1"/>
          <p:nvPr/>
        </p:nvSpPr>
        <p:spPr>
          <a:xfrm>
            <a:off x="4986296" y="1370419"/>
            <a:ext cx="221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Дальность полета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D20FC9-B34E-46A4-B86F-653831FAB579}"/>
              </a:ext>
            </a:extLst>
          </p:cNvPr>
          <p:cNvSpPr txBox="1"/>
          <p:nvPr/>
        </p:nvSpPr>
        <p:spPr>
          <a:xfrm>
            <a:off x="543020" y="6336332"/>
            <a:ext cx="85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P,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2AAA9EB-964C-471E-B840-1700F2C5EA03}"/>
              </a:ext>
            </a:extLst>
          </p:cNvPr>
          <p:cNvSpPr txBox="1"/>
          <p:nvPr/>
        </p:nvSpPr>
        <p:spPr>
          <a:xfrm rot="16200000">
            <a:off x="-789838" y="3500498"/>
            <a:ext cx="3400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 полезной нагрузки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BCCEB32-B67A-47C0-AA1C-AB4A16AA8B91}"/>
              </a:ext>
            </a:extLst>
          </p:cNvPr>
          <p:cNvSpPr/>
          <p:nvPr/>
        </p:nvSpPr>
        <p:spPr>
          <a:xfrm>
            <a:off x="3186244" y="3177854"/>
            <a:ext cx="2223667" cy="1969037"/>
          </a:xfrm>
          <a:prstGeom prst="ellips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гибриды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CEAEB52-2607-4420-A0CE-1F446E1A79C5}"/>
              </a:ext>
            </a:extLst>
          </p:cNvPr>
          <p:cNvSpPr/>
          <p:nvPr/>
        </p:nvSpPr>
        <p:spPr>
          <a:xfrm>
            <a:off x="3416968" y="1964132"/>
            <a:ext cx="6925515" cy="2177196"/>
          </a:xfrm>
          <a:prstGeom prst="ellips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Самолеты</a:t>
            </a:r>
          </a:p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требуют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ВПП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CE747C34-EC0F-4553-9530-E93EBBEB7B3B}"/>
              </a:ext>
            </a:extLst>
          </p:cNvPr>
          <p:cNvSpPr/>
          <p:nvPr/>
        </p:nvSpPr>
        <p:spPr>
          <a:xfrm>
            <a:off x="1341925" y="3371310"/>
            <a:ext cx="3566945" cy="3093011"/>
          </a:xfrm>
          <a:prstGeom prst="ellips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вертолеты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7B281FF5-09D9-413F-B49F-5D13E52E2FF2}"/>
              </a:ext>
            </a:extLst>
          </p:cNvPr>
          <p:cNvSpPr/>
          <p:nvPr/>
        </p:nvSpPr>
        <p:spPr>
          <a:xfrm>
            <a:off x="1235133" y="1933207"/>
            <a:ext cx="2701590" cy="2572822"/>
          </a:xfrm>
          <a:prstGeom prst="ellipse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коптеры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Название 1">
            <a:extLst>
              <a:ext uri="{FF2B5EF4-FFF2-40B4-BE49-F238E27FC236}">
                <a16:creationId xmlns:a16="http://schemas.microsoft.com/office/drawing/2014/main" xmlns="" id="{387437B5-0667-4A4C-BE13-B6FDF2F29C81}"/>
              </a:ext>
            </a:extLst>
          </p:cNvPr>
          <p:cNvSpPr txBox="1">
            <a:spLocks/>
          </p:cNvSpPr>
          <p:nvPr/>
        </p:nvSpPr>
        <p:spPr>
          <a:xfrm>
            <a:off x="2593571" y="215415"/>
            <a:ext cx="9311409" cy="100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baseline="0">
                <a:solidFill>
                  <a:srgbClr val="243746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defRPr>
            </a:lvl1pPr>
          </a:lstStyle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РЕНТАБЕЛЬНОСТЬ ИСПОЛЬЗОВАНИЯ ПЛАТФОРМ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338B1D8-033C-49CA-9E33-0C4904DECFEC}"/>
              </a:ext>
            </a:extLst>
          </p:cNvPr>
          <p:cNvSpPr txBox="1"/>
          <p:nvPr/>
        </p:nvSpPr>
        <p:spPr>
          <a:xfrm>
            <a:off x="6466840" y="4426480"/>
            <a:ext cx="2219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Конкурсная задача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471F96F1-12D7-4FF0-BDCA-A0604A5E8724}"/>
              </a:ext>
            </a:extLst>
          </p:cNvPr>
          <p:cNvSpPr/>
          <p:nvPr/>
        </p:nvSpPr>
        <p:spPr>
          <a:xfrm>
            <a:off x="3183731" y="3418484"/>
            <a:ext cx="714375" cy="938212"/>
          </a:xfrm>
          <a:custGeom>
            <a:avLst/>
            <a:gdLst>
              <a:gd name="connsiteX0" fmla="*/ 23813 w 714375"/>
              <a:gd name="connsiteY0" fmla="*/ 938212 h 938212"/>
              <a:gd name="connsiteX1" fmla="*/ 0 w 714375"/>
              <a:gd name="connsiteY1" fmla="*/ 740568 h 938212"/>
              <a:gd name="connsiteX2" fmla="*/ 40482 w 714375"/>
              <a:gd name="connsiteY2" fmla="*/ 483393 h 938212"/>
              <a:gd name="connsiteX3" fmla="*/ 135732 w 714375"/>
              <a:gd name="connsiteY3" fmla="*/ 278606 h 938212"/>
              <a:gd name="connsiteX4" fmla="*/ 285750 w 714375"/>
              <a:gd name="connsiteY4" fmla="*/ 88106 h 938212"/>
              <a:gd name="connsiteX5" fmla="*/ 378619 w 714375"/>
              <a:gd name="connsiteY5" fmla="*/ 0 h 938212"/>
              <a:gd name="connsiteX6" fmla="*/ 492919 w 714375"/>
              <a:gd name="connsiteY6" fmla="*/ 21431 h 938212"/>
              <a:gd name="connsiteX7" fmla="*/ 635794 w 714375"/>
              <a:gd name="connsiteY7" fmla="*/ 71437 h 938212"/>
              <a:gd name="connsiteX8" fmla="*/ 714375 w 714375"/>
              <a:gd name="connsiteY8" fmla="*/ 107156 h 938212"/>
              <a:gd name="connsiteX9" fmla="*/ 664369 w 714375"/>
              <a:gd name="connsiteY9" fmla="*/ 261937 h 938212"/>
              <a:gd name="connsiteX10" fmla="*/ 595313 w 714375"/>
              <a:gd name="connsiteY10" fmla="*/ 411956 h 938212"/>
              <a:gd name="connsiteX11" fmla="*/ 447675 w 714375"/>
              <a:gd name="connsiteY11" fmla="*/ 619125 h 938212"/>
              <a:gd name="connsiteX12" fmla="*/ 280988 w 714375"/>
              <a:gd name="connsiteY12" fmla="*/ 778668 h 938212"/>
              <a:gd name="connsiteX13" fmla="*/ 116682 w 714375"/>
              <a:gd name="connsiteY13" fmla="*/ 890587 h 938212"/>
              <a:gd name="connsiteX14" fmla="*/ 23813 w 714375"/>
              <a:gd name="connsiteY14" fmla="*/ 938212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375" h="938212">
                <a:moveTo>
                  <a:pt x="23813" y="938212"/>
                </a:moveTo>
                <a:lnTo>
                  <a:pt x="0" y="740568"/>
                </a:lnTo>
                <a:lnTo>
                  <a:pt x="40482" y="483393"/>
                </a:lnTo>
                <a:lnTo>
                  <a:pt x="135732" y="278606"/>
                </a:lnTo>
                <a:lnTo>
                  <a:pt x="285750" y="88106"/>
                </a:lnTo>
                <a:lnTo>
                  <a:pt x="378619" y="0"/>
                </a:lnTo>
                <a:lnTo>
                  <a:pt x="492919" y="21431"/>
                </a:lnTo>
                <a:lnTo>
                  <a:pt x="635794" y="71437"/>
                </a:lnTo>
                <a:lnTo>
                  <a:pt x="714375" y="107156"/>
                </a:lnTo>
                <a:lnTo>
                  <a:pt x="664369" y="261937"/>
                </a:lnTo>
                <a:lnTo>
                  <a:pt x="595313" y="411956"/>
                </a:lnTo>
                <a:lnTo>
                  <a:pt x="447675" y="619125"/>
                </a:lnTo>
                <a:lnTo>
                  <a:pt x="280988" y="778668"/>
                </a:lnTo>
                <a:lnTo>
                  <a:pt x="116682" y="890587"/>
                </a:lnTo>
                <a:lnTo>
                  <a:pt x="23813" y="938212"/>
                </a:lnTo>
                <a:close/>
              </a:path>
            </a:pathLst>
          </a:custGeom>
          <a:solidFill>
            <a:srgbClr val="4BACC6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DDAAC83D-887E-4248-90B2-FE85E18A908F}"/>
              </a:ext>
            </a:extLst>
          </p:cNvPr>
          <p:cNvCxnSpPr>
            <a:cxnSpLocks/>
          </p:cNvCxnSpPr>
          <p:nvPr/>
        </p:nvCxnSpPr>
        <p:spPr>
          <a:xfrm flipH="1" flipV="1">
            <a:off x="3690938" y="3856634"/>
            <a:ext cx="2775903" cy="754512"/>
          </a:xfrm>
          <a:prstGeom prst="straightConnector1">
            <a:avLst/>
          </a:prstGeom>
          <a:ln w="28575" cap="flat" cmpd="sng" algn="ctr">
            <a:solidFill>
              <a:srgbClr val="4BACC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42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8F14CC-3E11-4568-AFF9-EEEEC11F54B9}"/>
              </a:ext>
            </a:extLst>
          </p:cNvPr>
          <p:cNvSpPr txBox="1"/>
          <p:nvPr/>
        </p:nvSpPr>
        <p:spPr>
          <a:xfrm>
            <a:off x="1016653" y="1849272"/>
            <a:ext cx="1726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ru-RU" sz="40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D92281E-4833-4B1E-A346-1B8D86E66B29}"/>
              </a:ext>
            </a:extLst>
          </p:cNvPr>
          <p:cNvSpPr txBox="1"/>
          <p:nvPr/>
        </p:nvSpPr>
        <p:spPr>
          <a:xfrm>
            <a:off x="5364187" y="5199647"/>
            <a:ext cx="2687421" cy="857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44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32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кг</a:t>
            </a:r>
            <a:r>
              <a:rPr lang="ru-RU" sz="80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49D05F-1652-4080-B901-DAF4DF41DFA6}"/>
              </a:ext>
            </a:extLst>
          </p:cNvPr>
          <p:cNvSpPr txBox="1"/>
          <p:nvPr/>
        </p:nvSpPr>
        <p:spPr>
          <a:xfrm>
            <a:off x="5419087" y="5813962"/>
            <a:ext cx="226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100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полезная </a:t>
            </a:r>
          </a:p>
          <a:p>
            <a:r>
              <a:rPr lang="ru-RU" spc="-100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нагрузка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F5BB75C-D410-4877-8B74-660D2E59DBF4}"/>
              </a:ext>
            </a:extLst>
          </p:cNvPr>
          <p:cNvSpPr txBox="1"/>
          <p:nvPr/>
        </p:nvSpPr>
        <p:spPr>
          <a:xfrm>
            <a:off x="1188191" y="3247072"/>
            <a:ext cx="1751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44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ru-RU" sz="3600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°</a:t>
            </a:r>
            <a:r>
              <a:rPr lang="en-US" sz="40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ru-RU" sz="44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</a:t>
            </a:r>
            <a:r>
              <a:rPr lang="ru-RU" sz="3600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9D34A6B-4C0F-401D-8686-A94C8F6A0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67" y="3409597"/>
            <a:ext cx="874908" cy="936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6A5EED5-BEC3-454D-9FC6-D1D2479F59E9}"/>
              </a:ext>
            </a:extLst>
          </p:cNvPr>
          <p:cNvSpPr txBox="1"/>
          <p:nvPr/>
        </p:nvSpPr>
        <p:spPr>
          <a:xfrm>
            <a:off x="5419087" y="4332455"/>
            <a:ext cx="241711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200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800" dirty="0"/>
              <a:t>ветровая </a:t>
            </a:r>
          </a:p>
          <a:p>
            <a:r>
              <a:rPr lang="ru-RU" sz="1800" dirty="0"/>
              <a:t>нагрузка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2AB2F46-7E6B-432F-B320-FA1CD88DC6B6}"/>
              </a:ext>
            </a:extLst>
          </p:cNvPr>
          <p:cNvSpPr txBox="1"/>
          <p:nvPr/>
        </p:nvSpPr>
        <p:spPr>
          <a:xfrm>
            <a:off x="5411418" y="3630621"/>
            <a:ext cx="2761319" cy="5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 b="1" spc="-100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en-US" sz="2000" b="1" spc="-100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400" b="1" spc="-100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ru-RU" sz="3200" b="1" spc="-100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м/с</a:t>
            </a:r>
            <a:endParaRPr lang="ru-RU" sz="3200" spc="-100" dirty="0">
              <a:solidFill>
                <a:srgbClr val="2489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6321EDF-1C6C-460C-A442-6F512AFD56D0}"/>
              </a:ext>
            </a:extLst>
          </p:cNvPr>
          <p:cNvSpPr txBox="1"/>
          <p:nvPr/>
        </p:nvSpPr>
        <p:spPr>
          <a:xfrm>
            <a:off x="10321659" y="6090961"/>
            <a:ext cx="1345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освещение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FDFAE7D-8711-4EBA-8299-3FF01E924A43}"/>
              </a:ext>
            </a:extLst>
          </p:cNvPr>
          <p:cNvSpPr txBox="1"/>
          <p:nvPr/>
        </p:nvSpPr>
        <p:spPr>
          <a:xfrm>
            <a:off x="1182075" y="5896750"/>
            <a:ext cx="95410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часов</a:t>
            </a:r>
            <a:r>
              <a:rPr lang="en-US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FAB7CCB-34D0-4D81-B1EB-47CACC68BE72}"/>
              </a:ext>
            </a:extLst>
          </p:cNvPr>
          <p:cNvSpPr txBox="1"/>
          <p:nvPr/>
        </p:nvSpPr>
        <p:spPr>
          <a:xfrm>
            <a:off x="1182075" y="5199647"/>
            <a:ext cx="795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6000" b="1" dirty="0">
              <a:solidFill>
                <a:srgbClr val="2489A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CF5F576-57E6-4BB3-979C-24A1C899CEA4}"/>
              </a:ext>
            </a:extLst>
          </p:cNvPr>
          <p:cNvSpPr txBox="1"/>
          <p:nvPr/>
        </p:nvSpPr>
        <p:spPr>
          <a:xfrm>
            <a:off x="9233794" y="2079885"/>
            <a:ext cx="227443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без</a:t>
            </a:r>
            <a:b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фундаментальной</a:t>
            </a:r>
            <a:b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инфраструктуры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E38592F0-0F8C-4921-8A61-4CA4DF882B1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287" y="1576438"/>
            <a:ext cx="1555524" cy="153330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3C3083-69CA-4862-B5F9-2C31ECD9EAA2}"/>
              </a:ext>
            </a:extLst>
          </p:cNvPr>
          <p:cNvSpPr txBox="1"/>
          <p:nvPr/>
        </p:nvSpPr>
        <p:spPr>
          <a:xfrm>
            <a:off x="10380969" y="4342075"/>
            <a:ext cx="122661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200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800" dirty="0"/>
              <a:t>ремонт</a:t>
            </a:r>
            <a:endParaRPr lang="en-US" sz="1800" dirty="0"/>
          </a:p>
          <a:p>
            <a:r>
              <a:rPr lang="ru-RU" sz="1800" dirty="0"/>
              <a:t>запрещен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B28DA27-7D1C-4F83-B693-22B75765510E}"/>
              </a:ext>
            </a:extLst>
          </p:cNvPr>
          <p:cNvSpPr txBox="1"/>
          <p:nvPr/>
        </p:nvSpPr>
        <p:spPr>
          <a:xfrm>
            <a:off x="7782205" y="4339720"/>
            <a:ext cx="170912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обслуживание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разрешено в</a:t>
            </a:r>
            <a:b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точках взлета</a:t>
            </a:r>
          </a:p>
        </p:txBody>
      </p:sp>
      <p:sp>
        <p:nvSpPr>
          <p:cNvPr id="40" name="Название 1"/>
          <p:cNvSpPr txBox="1">
            <a:spLocks/>
          </p:cNvSpPr>
          <p:nvPr/>
        </p:nvSpPr>
        <p:spPr>
          <a:xfrm>
            <a:off x="2593571" y="215415"/>
            <a:ext cx="9311409" cy="100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baseline="0">
                <a:solidFill>
                  <a:srgbClr val="243746"/>
                </a:solidFill>
                <a:latin typeface="Stem Bold" panose="020B0703020203020204" pitchFamily="34" charset="-52"/>
                <a:ea typeface="Stem Bold" panose="020B0703020203020204" pitchFamily="34" charset="-52"/>
                <a:cs typeface="Tahoma" panose="020B0604030504040204" pitchFamily="34" charset="0"/>
              </a:defRPr>
            </a:lvl1pPr>
          </a:lstStyle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КОНКУРС В ОБЛАСТИ</a:t>
            </a:r>
          </a:p>
          <a:p>
            <a:r>
              <a:rPr lang="ru-RU" b="0" dirty="0">
                <a:solidFill>
                  <a:schemeClr val="tx1">
                    <a:lumMod val="65000"/>
                    <a:lumOff val="35000"/>
                  </a:schemeClr>
                </a:solidFill>
                <a:latin typeface="Stem Bold" panose="020B0703020203020204"/>
              </a:rPr>
              <a:t>БЕСПИЛОТНЫХ АВИАЦИОННЫХ СИСТЕМ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2" y="5475442"/>
            <a:ext cx="828000" cy="82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2F8A24B-FD02-4D13-8F61-D8F19D245815}"/>
              </a:ext>
            </a:extLst>
          </p:cNvPr>
          <p:cNvSpPr txBox="1"/>
          <p:nvPr/>
        </p:nvSpPr>
        <p:spPr>
          <a:xfrm>
            <a:off x="1026960" y="2457639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длина маршрута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060" y="811213"/>
            <a:ext cx="881406" cy="881406"/>
          </a:xfrm>
          <a:prstGeom prst="rect">
            <a:avLst/>
          </a:prstGeom>
        </p:spPr>
      </p:pic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F9990D46-881A-43B8-B76A-B97616E2271A}"/>
              </a:ext>
            </a:extLst>
          </p:cNvPr>
          <p:cNvCxnSpPr>
            <a:cxnSpLocks/>
          </p:cNvCxnSpPr>
          <p:nvPr/>
        </p:nvCxnSpPr>
        <p:spPr>
          <a:xfrm flipV="1">
            <a:off x="416940" y="2546351"/>
            <a:ext cx="2644157" cy="11799"/>
          </a:xfrm>
          <a:prstGeom prst="line">
            <a:avLst/>
          </a:prstGeom>
          <a:ln w="3810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28" y="1665288"/>
            <a:ext cx="936000" cy="936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6" y="1665288"/>
            <a:ext cx="610313" cy="7560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DF1B3F1-67CC-4772-9C2F-23F993213F9B}"/>
              </a:ext>
            </a:extLst>
          </p:cNvPr>
          <p:cNvSpPr txBox="1"/>
          <p:nvPr/>
        </p:nvSpPr>
        <p:spPr>
          <a:xfrm>
            <a:off x="5411418" y="2461111"/>
            <a:ext cx="100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ходок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A8D0D4E-A630-4E79-8D75-C7F696F47A53}"/>
              </a:ext>
            </a:extLst>
          </p:cNvPr>
          <p:cNvSpPr txBox="1"/>
          <p:nvPr/>
        </p:nvSpPr>
        <p:spPr>
          <a:xfrm>
            <a:off x="5413869" y="1842007"/>
            <a:ext cx="1113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87" y="5367442"/>
            <a:ext cx="936000" cy="936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2" y="3453253"/>
            <a:ext cx="828000" cy="828000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8149338" y="5367033"/>
            <a:ext cx="830111" cy="825530"/>
            <a:chOff x="9296400" y="3471825"/>
            <a:chExt cx="1400171" cy="13843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0" y="3471825"/>
              <a:ext cx="1384300" cy="13843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751"/>
            <a:stretch/>
          </p:blipFill>
          <p:spPr>
            <a:xfrm>
              <a:off x="9626596" y="3575049"/>
              <a:ext cx="1069975" cy="730251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6F9B44C-1C6D-48C2-BFDA-AD0C9B60ED6F}"/>
              </a:ext>
            </a:extLst>
          </p:cNvPr>
          <p:cNvSpPr txBox="1"/>
          <p:nvPr/>
        </p:nvSpPr>
        <p:spPr>
          <a:xfrm>
            <a:off x="8187027" y="611573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осадки</a:t>
            </a:r>
          </a:p>
        </p:txBody>
      </p:sp>
      <p:pic>
        <p:nvPicPr>
          <p:cNvPr id="2050" name="Picture 2" descr="Analytics free icon"/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575" y="3500438"/>
            <a:ext cx="898525" cy="8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alytics free icon"/>
          <p:cNvPicPr>
            <a:picLocks noChangeAspect="1" noChangeArrowheads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175" y="2103438"/>
            <a:ext cx="885825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alytics free icon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824" y="5355766"/>
            <a:ext cx="700909" cy="70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alytics free icon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278" y="3336957"/>
            <a:ext cx="827999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alytics free icon"/>
          <p:cNvPicPr>
            <a:picLocks noChangeAspect="1" noChangeArrowheads="1"/>
          </p:cNvPicPr>
          <p:nvPr/>
        </p:nvPicPr>
        <p:blipFill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35" y="3361682"/>
            <a:ext cx="803274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56F9B44C-1C6D-48C2-BFDA-AD0C9B60ED6F}"/>
              </a:ext>
            </a:extLst>
          </p:cNvPr>
          <p:cNvSpPr txBox="1"/>
          <p:nvPr/>
        </p:nvSpPr>
        <p:spPr>
          <a:xfrm>
            <a:off x="1167461" y="4577402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rgbClr val="2489A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температура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72" y="1677988"/>
            <a:ext cx="610313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016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466</Words>
  <Application>Microsoft Office PowerPoint</Application>
  <PresentationFormat>Произвольный</PresentationFormat>
  <Paragraphs>127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КОНКУРСЫ UP GREAT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Нет Анна</dc:creator>
  <cp:lastModifiedBy>Молодых Юрий</cp:lastModifiedBy>
  <cp:revision>176</cp:revision>
  <cp:lastPrinted>2021-01-18T07:21:35Z</cp:lastPrinted>
  <dcterms:created xsi:type="dcterms:W3CDTF">2021-01-17T16:54:23Z</dcterms:created>
  <dcterms:modified xsi:type="dcterms:W3CDTF">2021-04-02T08:27:32Z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2020-11-05T00:00:00Z</vt:filetime>
  </property>
  <property fmtid="{D5CDD505-2E9C-101B-9397-08002B2CF9AE}" pid="4" name="Creator">
    <vt:lpwstr>Microsoft® PowerPoint® 2016</vt:lpwstr>
  </property>
  <property fmtid="{D5CDD505-2E9C-101B-9397-08002B2CF9AE}" pid="5" name="HyperlinksChanged">
    <vt:bool>false</vt:bool>
  </property>
  <property fmtid="{D5CDD505-2E9C-101B-9397-08002B2CF9AE}" pid="6" name="LastSaved">
    <vt:filetime>2021-01-17T00:00:00Z</vt:filetime>
  </property>
  <property fmtid="{D5CDD505-2E9C-101B-9397-08002B2CF9AE}" pid="7" name="LinksUpToDate">
    <vt:bool>false</vt:bool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</Properties>
</file>